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</p:sldMasterIdLst>
  <p:notesMasterIdLst>
    <p:notesMasterId r:id="rId17"/>
  </p:notesMasterIdLst>
  <p:sldIdLst>
    <p:sldId id="4833" r:id="rId4"/>
    <p:sldId id="4827" r:id="rId5"/>
    <p:sldId id="4834" r:id="rId6"/>
    <p:sldId id="4836" r:id="rId7"/>
    <p:sldId id="4831" r:id="rId8"/>
    <p:sldId id="267" r:id="rId9"/>
    <p:sldId id="4814" r:id="rId10"/>
    <p:sldId id="4826" r:id="rId11"/>
    <p:sldId id="4838" r:id="rId12"/>
    <p:sldId id="4828" r:id="rId13"/>
    <p:sldId id="278" r:id="rId14"/>
    <p:sldId id="4829" r:id="rId15"/>
    <p:sldId id="483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E0EC79-4F8B-4E8B-9049-531C0768F85D}" v="268" dt="2024-07-24T16:34:32.6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598" autoAdjust="0"/>
  </p:normalViewPr>
  <p:slideViewPr>
    <p:cSldViewPr snapToGrid="0">
      <p:cViewPr varScale="1">
        <p:scale>
          <a:sx n="79" d="100"/>
          <a:sy n="79" d="100"/>
        </p:scale>
        <p:origin x="850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7D830-6F6F-4C73-8A3A-6128DA293A9A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0BED-1348-42A7-9A05-E3218C27DA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2920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\\nsc.gov.uk\nsc\All%20Staff\Public%20Health\5%20Health%20Improvement\Mental%20Health\Trauma-informed%20practice\BNSSG\BNSSG%20Pledge%20and%20Framework\BNSSG%20Trauma-Informed%20Practice%20Framework.pdf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BBBA9-C33C-46FA-A5DD-FD232FAB910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307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Aligned with council values and priorities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BBBA9-C33C-46FA-A5DD-FD232FAB910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797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BBBA9-C33C-46FA-A5DD-FD232FAB910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736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80BED-1348-42A7-9A05-E3218C27DA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541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BBBA9-C33C-46FA-A5DD-FD232FAB910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802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BBBA9-C33C-46FA-A5DD-FD232FAB910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8078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BBBA9-C33C-46FA-A5DD-FD232FAB910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6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BBBA9-C33C-46FA-A5DD-FD232FAB910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544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BBBA9-C33C-46FA-A5DD-FD232FAB910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994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There is a steering group with representatives from health, social care, the voluntary sector, etc who will support and oversee the work of the trauma informed practice officer claire Ritchie.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BBBA9-C33C-46FA-A5DD-FD232FAB910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709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are the principle we want to embed in all of our services (what they mean is included in the framework)– how we do this will be </a:t>
            </a:r>
            <a:r>
              <a:rPr lang="en-GB" dirty="0" err="1"/>
              <a:t>dependant</a:t>
            </a:r>
            <a:r>
              <a:rPr lang="en-GB" dirty="0"/>
              <a:t> on the service provided and should be co-produced with service users.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BBBA9-C33C-46FA-A5DD-FD232FAB910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19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BNSSG describe the process as a journey from trauma aware to trauma responsive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3"/>
              </a:rPr>
              <a:t>BNSSG Trauma-Informed Practice Framework.pdf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includes the values and principles of TIC, a glossary of terms and a useful self-assessment questionnaire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BBBA9-C33C-46FA-A5DD-FD232FAB910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577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BBBA9-C33C-46FA-A5DD-FD232FAB910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3055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1F2DF-D85F-F0DD-9A33-0F3E135413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6E577F-5864-AEF2-4FA0-BA646322B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A27BEC-5339-90C5-A6C2-DD95F3115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2D8C-6EEE-48A5-93B3-4FC6B0B381E8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9F7F3-95B7-B926-AF83-D9DA750E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C8029-9939-6290-B174-77C9BE297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DB3A-7187-4D1F-8D5B-2F4290CE6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F184F-406B-43B5-0D99-D21787923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BF7F77-3EFD-A6D9-5A75-328D46F99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0D2085-DE07-FE93-1BDD-0F80897DC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2D8C-6EEE-48A5-93B3-4FC6B0B381E8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6CD09-5F1A-821D-5F50-8EC7502C8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EA7AC-2F7E-F7FD-0AF5-24CDE4006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DB3A-7187-4D1F-8D5B-2F4290CE6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374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D26681-DF2B-ACAE-19EA-524F8E3303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AB253D-C26B-8848-0DE2-3E84063E8E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F6CCFF-B27A-8A7D-B9DD-DF9955DDC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2D8C-6EEE-48A5-93B3-4FC6B0B381E8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41DEE-BED2-07B7-9F01-A0AB2E4A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5E5B24-8418-291D-E54C-23B538B7F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DB3A-7187-4D1F-8D5B-2F4290CE6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891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1299" y="1774287"/>
            <a:ext cx="11215750" cy="140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7755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1" i="0">
                <a:solidFill>
                  <a:schemeClr val="bg1"/>
                </a:solidFill>
                <a:latin typeface="Agenda-Medium"/>
                <a:cs typeface="Agenda-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0940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1" i="0">
                <a:solidFill>
                  <a:schemeClr val="bg1"/>
                </a:solidFill>
                <a:latin typeface="Agenda-Medium"/>
                <a:cs typeface="Agenda-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9801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1" i="0">
                <a:solidFill>
                  <a:schemeClr val="bg1"/>
                </a:solidFill>
                <a:latin typeface="Agenda-Medium"/>
                <a:cs typeface="Agenda-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0172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4112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91299" y="1774287"/>
            <a:ext cx="11215750" cy="140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2" y="3840480"/>
            <a:ext cx="8538845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7522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1" i="0">
                <a:solidFill>
                  <a:schemeClr val="bg1"/>
                </a:solidFill>
                <a:latin typeface="Agenda-Medium"/>
                <a:cs typeface="Agenda-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3792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1" i="0">
                <a:solidFill>
                  <a:schemeClr val="bg1"/>
                </a:solidFill>
                <a:latin typeface="Agenda-Medium"/>
                <a:cs typeface="Agenda-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917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8585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535DE-A3C1-25CB-3BF1-D40900B8E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4486DF-B0A9-18A1-7239-9C76A9732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88DAA-0E6E-4D71-2C71-4F2CE22FF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2D8C-6EEE-48A5-93B3-4FC6B0B381E8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F9342-2C04-B22B-AA98-BDB4FECEB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67E37-8ED5-DA00-D0C0-5E41CB83A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DB3A-7187-4D1F-8D5B-2F4290CE6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7947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50" b="1" i="0">
                <a:solidFill>
                  <a:schemeClr val="bg1"/>
                </a:solidFill>
                <a:latin typeface="Agenda-Medium"/>
                <a:cs typeface="Agenda-Medium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738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3860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17A7D-17C7-B71E-2076-063ED639E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9240A-66A5-F33E-AE28-9E57C0655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3492C-23E0-6CA2-D36C-6220DDF96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2D8C-6EEE-48A5-93B3-4FC6B0B381E8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AFAC4-755B-6CB1-DD2A-FADA9385B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05980-FADF-2E34-80E4-EDDF68166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DB3A-7187-4D1F-8D5B-2F4290CE6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324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FCD96-F7FB-7A08-0391-A0D637007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B0EBE-FB7A-863F-AB4D-4677329D54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94653C-12A8-48B1-E594-2BD538F5AA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DF994E-0235-A649-DE23-46A6BDB09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2D8C-6EEE-48A5-93B3-4FC6B0B381E8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E2DF0E-D135-2384-F9C2-0D4CF8BED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84FF7-CC4E-4F0B-F15C-C7E944C0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DB3A-7187-4D1F-8D5B-2F4290CE6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295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68E96-B6E3-D361-160A-803122205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5A5ACD-A214-3045-2133-F20E15C14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05106E-E9BD-73EA-2F5F-7E268975D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44E11-0AA1-329F-FD41-D6AF8F7051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4A7E17-C77C-75C8-003E-4F7086B61B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9AFE06-2908-1D5C-F327-E89FF3036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2D8C-6EEE-48A5-93B3-4FC6B0B381E8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78AA97-9046-10B6-B2D5-B880296FE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197818-1E6C-48AB-C9CF-FA00AD54B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DB3A-7187-4D1F-8D5B-2F4290CE6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12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5EDF-3C1C-8313-083E-C2E27A192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42A800-6A9B-899C-4B3C-9A0F8A87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2D8C-6EEE-48A5-93B3-4FC6B0B381E8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CCE87E-96F3-44EC-9454-2415E2C1F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3BEBFB-C5BD-2FAA-84C8-D106A6FF4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DB3A-7187-4D1F-8D5B-2F4290CE6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505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95DC6-6D5B-3A25-615E-C2BBEBBA9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2D8C-6EEE-48A5-93B3-4FC6B0B381E8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F0AA99-6059-A9E1-8252-137EBE74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DE995F-5765-BCAD-9637-6B00314A5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DB3A-7187-4D1F-8D5B-2F4290CE6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38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ED4E2-EC0C-59BE-58CF-951B7B0C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C2DAB-4BCD-C266-00B5-958F45E6B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6199D-13BC-6B8D-E012-2BFADC371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87C30-A058-9956-5C47-7B48C912F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2D8C-6EEE-48A5-93B3-4FC6B0B381E8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9A4F9-5E42-AA76-CA4C-6AD163850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7B0D2-A3FD-E7A1-DB24-85947FE4E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DB3A-7187-4D1F-8D5B-2F4290CE6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6229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0BE87-0A2F-FEA4-8F93-4D9838EA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A36238-B080-E522-8EE3-C1A9B85CBD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E1D343-E695-893C-9833-99DDC164B1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A1A4B-8253-879F-4E5F-7F11096B8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A2D8C-6EEE-48A5-93B3-4FC6B0B381E8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0F799-DDF0-DDF1-6FD6-7F7D2AB1F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8812F-E246-E8EF-1D68-D4CFA355D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1DB3A-7187-4D1F-8D5B-2F4290CE6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851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F0C346-8910-376B-A891-6623E4721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4B0279-4ED7-B5EB-0BF0-582E7A111D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803E1-D0BC-ACC0-8014-90FD37C618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6A2D8C-6EEE-48A5-93B3-4FC6B0B381E8}" type="datetimeFigureOut">
              <a:rPr lang="en-GB" smtClean="0"/>
              <a:t>29/08/2024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3A644-2B6A-71A5-67E3-B015A9B68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2FE53-6BE9-D586-81CE-57F261114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61DB3A-7187-4D1F-8D5B-2F4290CE64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372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3270" cy="1044575"/>
          </a:xfrm>
          <a:custGeom>
            <a:avLst/>
            <a:gdLst/>
            <a:ahLst/>
            <a:cxnLst/>
            <a:rect l="l" t="t" r="r" b="b"/>
            <a:pathLst>
              <a:path w="12193270" h="1044575">
                <a:moveTo>
                  <a:pt x="12193206" y="0"/>
                </a:moveTo>
                <a:lnTo>
                  <a:pt x="0" y="0"/>
                </a:lnTo>
                <a:lnTo>
                  <a:pt x="0" y="1044041"/>
                </a:lnTo>
                <a:lnTo>
                  <a:pt x="12193206" y="1044041"/>
                </a:lnTo>
                <a:lnTo>
                  <a:pt x="12193206" y="0"/>
                </a:lnTo>
                <a:close/>
              </a:path>
            </a:pathLst>
          </a:custGeom>
          <a:solidFill>
            <a:srgbClr val="6AA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6318" y="363250"/>
            <a:ext cx="11205712" cy="354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1" i="0">
                <a:solidFill>
                  <a:schemeClr val="bg1"/>
                </a:solidFill>
                <a:latin typeface="Agenda-Medium"/>
                <a:cs typeface="Agenda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17" y="1577340"/>
            <a:ext cx="1097851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6527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3270" cy="1044575"/>
          </a:xfrm>
          <a:custGeom>
            <a:avLst/>
            <a:gdLst/>
            <a:ahLst/>
            <a:cxnLst/>
            <a:rect l="l" t="t" r="r" b="b"/>
            <a:pathLst>
              <a:path w="12193270" h="1044575">
                <a:moveTo>
                  <a:pt x="12193206" y="0"/>
                </a:moveTo>
                <a:lnTo>
                  <a:pt x="0" y="0"/>
                </a:lnTo>
                <a:lnTo>
                  <a:pt x="0" y="1044041"/>
                </a:lnTo>
                <a:lnTo>
                  <a:pt x="12193206" y="1044041"/>
                </a:lnTo>
                <a:lnTo>
                  <a:pt x="12193206" y="0"/>
                </a:lnTo>
                <a:close/>
              </a:path>
            </a:pathLst>
          </a:custGeom>
          <a:solidFill>
            <a:srgbClr val="6AA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6318" y="363250"/>
            <a:ext cx="11205712" cy="3549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1" i="0">
                <a:solidFill>
                  <a:schemeClr val="bg1"/>
                </a:solidFill>
                <a:latin typeface="Agenda-Medium"/>
                <a:cs typeface="Agenda-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917" y="1577340"/>
            <a:ext cx="10978515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7439" y="6377940"/>
            <a:ext cx="3903472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917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82812" y="6377940"/>
            <a:ext cx="28056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1132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claire.Ritchie@n-somerset.gov.uk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etterhealthns.co.uk/?s=trauma+informed" TargetMode="External"/><Relationship Id="rId3" Type="http://schemas.openxmlformats.org/officeDocument/2006/relationships/oleObject" Target="../embeddings/oleObject1.bin"/><Relationship Id="rId7" Type="http://schemas.openxmlformats.org/officeDocument/2006/relationships/hyperlink" Target="file:///\\nsc.gov.uk\nsc\All%20Staff\Public%20Health\5%20Health%20Improvement\Mental%20Health\Trauma-informed%20practice\BNSSG\BNSSG%20Pledge%20and%20Framework\BNSSG%20Trauma-Informed%20Practice%20Framework.pdf" TargetMode="Externa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11" Type="http://schemas.openxmlformats.org/officeDocument/2006/relationships/image" Target="../media/image11.emf"/><Relationship Id="rId5" Type="http://schemas.openxmlformats.org/officeDocument/2006/relationships/package" Target="../embeddings/Microsoft_Word_Document.docx"/><Relationship Id="rId10" Type="http://schemas.openxmlformats.org/officeDocument/2006/relationships/package" Target="../embeddings/Microsoft_Word_Document1.docx"/><Relationship Id="rId4" Type="http://schemas.openxmlformats.org/officeDocument/2006/relationships/image" Target="../media/image9.emf"/><Relationship Id="rId9" Type="http://schemas.openxmlformats.org/officeDocument/2006/relationships/hyperlink" Target="https://www.betterhealthns.co.uk/trauma-informed-practic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n-somerset.gov.uk/sites/default/files/2023-08/31879%20Corporate%20Plan%202020-2024%20update%20WEB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-somerset.gov.uk/sites/default/files/2022-08/North%20Somerset%20YOS%20.Youth%20Justice%20Partnership%20Plan%20April%2021%20-March%2024%20%28004%29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n-somerset.gov.uk/sites/default/files/202401/NSC%20Early%20Years%20Strategy%20Jan%2024.pdf" TargetMode="External"/><Relationship Id="rId5" Type="http://schemas.openxmlformats.org/officeDocument/2006/relationships/hyperlink" Target="https://n-somerset.gov.uk/sites/default/files/2024-02/32174%20ASC%20Practice%20Framework%20update%20ACC.pdf" TargetMode="External"/><Relationship Id="rId4" Type="http://schemas.openxmlformats.org/officeDocument/2006/relationships/hyperlink" Target="https://www.proceduresonline.com/trixcms2/media/15815/31063-north-somerset-practice-framework-acc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70A0832-08E1-03DF-25A0-2E5E610B2F77}"/>
              </a:ext>
            </a:extLst>
          </p:cNvPr>
          <p:cNvSpPr txBox="1"/>
          <p:nvPr/>
        </p:nvSpPr>
        <p:spPr>
          <a:xfrm>
            <a:off x="5791200" y="381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Open,</a:t>
            </a:r>
            <a:r>
              <a:rPr kumimoji="0" lang="en-GB" sz="18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Fairer,</a:t>
            </a:r>
            <a:r>
              <a:rPr kumimoji="0" lang="en-GB" sz="18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Greener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bg object 16">
            <a:extLst>
              <a:ext uri="{FF2B5EF4-FFF2-40B4-BE49-F238E27FC236}">
                <a16:creationId xmlns:a16="http://schemas.microsoft.com/office/drawing/2014/main" id="{61708F1E-B871-7EC1-8014-5E085F00934E}"/>
              </a:ext>
            </a:extLst>
          </p:cNvPr>
          <p:cNvSpPr/>
          <p:nvPr/>
        </p:nvSpPr>
        <p:spPr>
          <a:xfrm>
            <a:off x="-1270" y="0"/>
            <a:ext cx="12193270" cy="1044575"/>
          </a:xfrm>
          <a:custGeom>
            <a:avLst/>
            <a:gdLst/>
            <a:ahLst/>
            <a:cxnLst/>
            <a:rect l="l" t="t" r="r" b="b"/>
            <a:pathLst>
              <a:path w="12193270" h="1044575">
                <a:moveTo>
                  <a:pt x="12193206" y="0"/>
                </a:moveTo>
                <a:lnTo>
                  <a:pt x="0" y="0"/>
                </a:lnTo>
                <a:lnTo>
                  <a:pt x="0" y="1044041"/>
                </a:lnTo>
                <a:lnTo>
                  <a:pt x="12193206" y="1044041"/>
                </a:lnTo>
                <a:lnTo>
                  <a:pt x="12193206" y="0"/>
                </a:lnTo>
                <a:close/>
              </a:path>
            </a:pathLst>
          </a:custGeom>
          <a:solidFill>
            <a:srgbClr val="00AEB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bg object 17">
            <a:extLst>
              <a:ext uri="{FF2B5EF4-FFF2-40B4-BE49-F238E27FC236}">
                <a16:creationId xmlns:a16="http://schemas.microsoft.com/office/drawing/2014/main" id="{820FD3C6-6456-5A46-4A0B-794891095C0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009" y="200925"/>
            <a:ext cx="1755139" cy="6991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6F6415-5524-6C0A-C018-C145F28A9A9C}"/>
              </a:ext>
            </a:extLst>
          </p:cNvPr>
          <p:cNvSpPr txBox="1"/>
          <p:nvPr/>
        </p:nvSpPr>
        <p:spPr>
          <a:xfrm>
            <a:off x="1535414" y="1855080"/>
            <a:ext cx="96490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EF444-B394-C30A-5EC8-7DB06EBDD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917" y="1577340"/>
            <a:ext cx="10978515" cy="3908762"/>
          </a:xfrm>
        </p:spPr>
        <p:txBody>
          <a:bodyPr/>
          <a:lstStyle/>
          <a:p>
            <a:r>
              <a:rPr lang="en-GB" sz="2000" b="1" dirty="0"/>
              <a:t>Contents</a:t>
            </a:r>
          </a:p>
          <a:p>
            <a:endParaRPr lang="en-GB" dirty="0"/>
          </a:p>
          <a:p>
            <a:pPr marL="342900" indent="-342900">
              <a:buAutoNum type="arabicPeriod"/>
            </a:pPr>
            <a:r>
              <a:rPr lang="en-GB" dirty="0"/>
              <a:t>The BNSSG pledge to become a trauma informed system and network of services</a:t>
            </a:r>
          </a:p>
          <a:p>
            <a:pPr marL="342900" indent="-342900">
              <a:buAutoNum type="arabicPeriod"/>
            </a:pPr>
            <a:r>
              <a:rPr lang="en-GB" dirty="0"/>
              <a:t>A system transformation</a:t>
            </a:r>
          </a:p>
          <a:p>
            <a:pPr marL="342900" indent="-342900">
              <a:buAutoNum type="arabicPeriod"/>
            </a:pPr>
            <a:r>
              <a:rPr lang="en-GB" dirty="0"/>
              <a:t>Our existing strategic commitment key documents</a:t>
            </a:r>
          </a:p>
          <a:p>
            <a:pPr marL="342900" indent="-342900">
              <a:buAutoNum type="arabicPeriod"/>
            </a:pPr>
            <a:r>
              <a:rPr lang="en-GB" dirty="0"/>
              <a:t>BNSSG definition of trauma informed practice (TIP)</a:t>
            </a:r>
          </a:p>
          <a:p>
            <a:pPr marL="342900" indent="-342900">
              <a:buAutoNum type="arabicPeriod"/>
            </a:pPr>
            <a:r>
              <a:rPr lang="en-GB" dirty="0"/>
              <a:t>Work priorities for 24/25</a:t>
            </a:r>
          </a:p>
          <a:p>
            <a:pPr marL="342900" indent="-342900">
              <a:buAutoNum type="arabicPeriod"/>
            </a:pPr>
            <a:r>
              <a:rPr lang="en-GB" dirty="0"/>
              <a:t>TIP principles to inform our services, policies and practices (definitions are found in the BNSSG framework)</a:t>
            </a:r>
          </a:p>
          <a:p>
            <a:pPr marL="342900" indent="-342900">
              <a:buAutoNum type="arabicPeriod"/>
            </a:pPr>
            <a:r>
              <a:rPr lang="en-GB" dirty="0"/>
              <a:t>Description of the journey to become trauma informed – the 4 stages</a:t>
            </a:r>
          </a:p>
          <a:p>
            <a:pPr marL="342900" indent="-342900">
              <a:buAutoNum type="arabicPeriod"/>
            </a:pPr>
            <a:r>
              <a:rPr lang="en-GB" dirty="0"/>
              <a:t>BNSSG Practice Framework (an overview)</a:t>
            </a:r>
          </a:p>
          <a:p>
            <a:pPr marL="342900" indent="-342900">
              <a:buAutoNum type="arabicPeriod"/>
            </a:pPr>
            <a:r>
              <a:rPr lang="en-GB" dirty="0"/>
              <a:t>Our overarching long-term objectives</a:t>
            </a:r>
          </a:p>
          <a:p>
            <a:pPr marL="342900" indent="-342900">
              <a:buAutoNum type="arabicPeriod"/>
            </a:pPr>
            <a:r>
              <a:rPr lang="en-GB" dirty="0"/>
              <a:t>How to get involved</a:t>
            </a:r>
          </a:p>
          <a:p>
            <a:pPr marL="342900" indent="-342900">
              <a:buAutoNum type="arabicPeriod"/>
            </a:pPr>
            <a:r>
              <a:rPr lang="en-GB" dirty="0"/>
              <a:t>Accompanying documents</a:t>
            </a:r>
          </a:p>
          <a:p>
            <a:pPr marL="342900" indent="-342900">
              <a:buAutoNum type="arabicPeriod"/>
            </a:pP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B1031C-60A9-0B49-769D-A2755835F76D}"/>
              </a:ext>
            </a:extLst>
          </p:cNvPr>
          <p:cNvSpPr txBox="1"/>
          <p:nvPr/>
        </p:nvSpPr>
        <p:spPr>
          <a:xfrm>
            <a:off x="2999295" y="200925"/>
            <a:ext cx="8430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white"/>
                </a:solidFill>
                <a:latin typeface="Aptos" panose="02110004020202020204"/>
              </a:rPr>
              <a:t>Introductory slides for trauma informed practice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85F37B-2B62-43CA-45A1-9137E44F648A}"/>
              </a:ext>
            </a:extLst>
          </p:cNvPr>
          <p:cNvSpPr txBox="1"/>
          <p:nvPr/>
        </p:nvSpPr>
        <p:spPr>
          <a:xfrm>
            <a:off x="794207" y="5486102"/>
            <a:ext cx="7991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/>
              <a:t>V1 July 2024 it will be updated as the programme progresses</a:t>
            </a:r>
          </a:p>
        </p:txBody>
      </p:sp>
    </p:spTree>
    <p:extLst>
      <p:ext uri="{BB962C8B-B14F-4D97-AF65-F5344CB8AC3E}">
        <p14:creationId xmlns:p14="http://schemas.microsoft.com/office/powerpoint/2010/main" val="274106798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70A0832-08E1-03DF-25A0-2E5E610B2F77}"/>
              </a:ext>
            </a:extLst>
          </p:cNvPr>
          <p:cNvSpPr txBox="1"/>
          <p:nvPr/>
        </p:nvSpPr>
        <p:spPr>
          <a:xfrm>
            <a:off x="5791200" y="381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Open,</a:t>
            </a:r>
            <a:r>
              <a:rPr kumimoji="0" lang="en-GB" sz="18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Fairer,</a:t>
            </a:r>
            <a:r>
              <a:rPr kumimoji="0" lang="en-GB" sz="18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Greener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bg object 16">
            <a:extLst>
              <a:ext uri="{FF2B5EF4-FFF2-40B4-BE49-F238E27FC236}">
                <a16:creationId xmlns:a16="http://schemas.microsoft.com/office/drawing/2014/main" id="{61708F1E-B871-7EC1-8014-5E085F00934E}"/>
              </a:ext>
            </a:extLst>
          </p:cNvPr>
          <p:cNvSpPr/>
          <p:nvPr/>
        </p:nvSpPr>
        <p:spPr>
          <a:xfrm>
            <a:off x="0" y="0"/>
            <a:ext cx="12193270" cy="1044575"/>
          </a:xfrm>
          <a:custGeom>
            <a:avLst/>
            <a:gdLst/>
            <a:ahLst/>
            <a:cxnLst/>
            <a:rect l="l" t="t" r="r" b="b"/>
            <a:pathLst>
              <a:path w="12193270" h="1044575">
                <a:moveTo>
                  <a:pt x="12193206" y="0"/>
                </a:moveTo>
                <a:lnTo>
                  <a:pt x="0" y="0"/>
                </a:lnTo>
                <a:lnTo>
                  <a:pt x="0" y="1044041"/>
                </a:lnTo>
                <a:lnTo>
                  <a:pt x="12193206" y="1044041"/>
                </a:lnTo>
                <a:lnTo>
                  <a:pt x="12193206" y="0"/>
                </a:lnTo>
                <a:close/>
              </a:path>
            </a:pathLst>
          </a:custGeom>
          <a:solidFill>
            <a:srgbClr val="00AEB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bg object 17">
            <a:extLst>
              <a:ext uri="{FF2B5EF4-FFF2-40B4-BE49-F238E27FC236}">
                <a16:creationId xmlns:a16="http://schemas.microsoft.com/office/drawing/2014/main" id="{820FD3C6-6456-5A46-4A0B-794891095C0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009" y="200925"/>
            <a:ext cx="1755139" cy="69914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A1C661-F3B3-7CFE-10BE-67D7E3ECC62F}"/>
              </a:ext>
            </a:extLst>
          </p:cNvPr>
          <p:cNvSpPr txBox="1"/>
          <p:nvPr/>
        </p:nvSpPr>
        <p:spPr>
          <a:xfrm>
            <a:off x="1084083" y="1425575"/>
            <a:ext cx="1054274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Overarching objectives and long-term outcomes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protect the most vulnerable people in our communities and focus on tackling inequalities, improving outcomes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A3C438-A121-BD30-819A-3CCCD590E1FD}"/>
              </a:ext>
            </a:extLst>
          </p:cNvPr>
          <p:cNvSpPr txBox="1"/>
          <p:nvPr/>
        </p:nvSpPr>
        <p:spPr>
          <a:xfrm>
            <a:off x="960671" y="2611659"/>
            <a:ext cx="11231329" cy="26046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Reduced health inequalities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increased, sustained, engagement from people currently</a:t>
            </a:r>
            <a:b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under-represented in our services.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Trauma Informed System: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en-GB" sz="1800" b="0" i="0" u="none" strike="noStrike" kern="0" cap="none" spc="0" normalizeH="0" baseline="0" noProof="0" dirty="0" err="1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videnced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our behaviour, language, strategies, policies and practice.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emotionally healthy workforce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supported and confident in implementing the approach.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3494BA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</a:t>
            </a: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Impact data and evaluation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3494B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report 2026/27 with recommendations for sustainability.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8B77E4-1BBC-8780-6FA1-7C30E5EE21B9}"/>
              </a:ext>
            </a:extLst>
          </p:cNvPr>
          <p:cNvSpPr txBox="1"/>
          <p:nvPr/>
        </p:nvSpPr>
        <p:spPr>
          <a:xfrm>
            <a:off x="2999295" y="200925"/>
            <a:ext cx="8430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white"/>
                </a:solidFill>
                <a:latin typeface="Aptos" panose="02110004020202020204"/>
              </a:rPr>
              <a:t>Our Aspirations</a:t>
            </a:r>
          </a:p>
        </p:txBody>
      </p:sp>
    </p:spTree>
    <p:extLst>
      <p:ext uri="{BB962C8B-B14F-4D97-AF65-F5344CB8AC3E}">
        <p14:creationId xmlns:p14="http://schemas.microsoft.com/office/powerpoint/2010/main" val="121520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70A0832-08E1-03DF-25A0-2E5E610B2F77}"/>
              </a:ext>
            </a:extLst>
          </p:cNvPr>
          <p:cNvSpPr txBox="1"/>
          <p:nvPr/>
        </p:nvSpPr>
        <p:spPr>
          <a:xfrm>
            <a:off x="5791200" y="381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Open,</a:t>
            </a:r>
            <a:r>
              <a:rPr kumimoji="0" lang="en-GB" sz="18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Fairer,</a:t>
            </a:r>
            <a:r>
              <a:rPr kumimoji="0" lang="en-GB" sz="18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Greener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bg object 16">
            <a:extLst>
              <a:ext uri="{FF2B5EF4-FFF2-40B4-BE49-F238E27FC236}">
                <a16:creationId xmlns:a16="http://schemas.microsoft.com/office/drawing/2014/main" id="{61708F1E-B871-7EC1-8014-5E085F00934E}"/>
              </a:ext>
            </a:extLst>
          </p:cNvPr>
          <p:cNvSpPr/>
          <p:nvPr/>
        </p:nvSpPr>
        <p:spPr>
          <a:xfrm>
            <a:off x="0" y="0"/>
            <a:ext cx="12193270" cy="1044575"/>
          </a:xfrm>
          <a:custGeom>
            <a:avLst/>
            <a:gdLst/>
            <a:ahLst/>
            <a:cxnLst/>
            <a:rect l="l" t="t" r="r" b="b"/>
            <a:pathLst>
              <a:path w="12193270" h="1044575">
                <a:moveTo>
                  <a:pt x="12193206" y="0"/>
                </a:moveTo>
                <a:lnTo>
                  <a:pt x="0" y="0"/>
                </a:lnTo>
                <a:lnTo>
                  <a:pt x="0" y="1044041"/>
                </a:lnTo>
                <a:lnTo>
                  <a:pt x="12193206" y="1044041"/>
                </a:lnTo>
                <a:lnTo>
                  <a:pt x="12193206" y="0"/>
                </a:lnTo>
                <a:close/>
              </a:path>
            </a:pathLst>
          </a:custGeom>
          <a:solidFill>
            <a:srgbClr val="00AEB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bg object 17">
            <a:extLst>
              <a:ext uri="{FF2B5EF4-FFF2-40B4-BE49-F238E27FC236}">
                <a16:creationId xmlns:a16="http://schemas.microsoft.com/office/drawing/2014/main" id="{820FD3C6-6456-5A46-4A0B-794891095C0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009" y="200925"/>
            <a:ext cx="1755139" cy="6991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6F6415-5524-6C0A-C018-C145F28A9A9C}"/>
              </a:ext>
            </a:extLst>
          </p:cNvPr>
          <p:cNvSpPr txBox="1"/>
          <p:nvPr/>
        </p:nvSpPr>
        <p:spPr>
          <a:xfrm>
            <a:off x="1535414" y="1855080"/>
            <a:ext cx="964907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How to get involved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kern="0" dirty="0">
              <a:solidFill>
                <a:sysClr val="windowText" lastClr="0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Support and champion our aspiration to be a trauma informed system, across North Somerset and BNSSG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Cultivate operational and strategic buy-in within your organisation, services, teams and directorates to create an even bigger system change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kern="0" noProof="0" dirty="0">
                <a:solidFill>
                  <a:sysClr val="windowText" lastClr="000000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B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ecome an ambassador</a:t>
            </a:r>
            <a:r>
              <a:rPr kumimoji="0" lang="en-GB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 please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contact the TIP Officer </a:t>
            </a:r>
            <a:r>
              <a:rPr kumimoji="0" lang="en-GB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  <a:hlinkClick r:id="rId4"/>
              </a:rPr>
              <a:t>claire.Ritchie@n-somerset.gov.uk</a:t>
            </a:r>
            <a:endParaRPr kumimoji="0" lang="en-GB" sz="1800" b="0" i="0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GB" kern="0" dirty="0">
              <a:solidFill>
                <a:sysClr val="windowText" lastClr="000000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800" b="0" i="0" u="none" strike="noStrike" kern="0" cap="none" spc="0" normalizeH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92824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FB55C-3B05-8FD3-35B7-7AE91E0D3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889" y="1681250"/>
            <a:ext cx="10515600" cy="4351338"/>
          </a:xfrm>
        </p:spPr>
        <p:txBody>
          <a:bodyPr>
            <a:normAutofit/>
          </a:bodyPr>
          <a:lstStyle/>
          <a:p>
            <a:r>
              <a:rPr lang="en-GB" sz="1600" dirty="0"/>
              <a:t>BNSSG pledge </a:t>
            </a:r>
          </a:p>
          <a:p>
            <a:endParaRPr lang="en-GB" sz="1600" dirty="0"/>
          </a:p>
          <a:p>
            <a:endParaRPr lang="en-GB" sz="1600" dirty="0"/>
          </a:p>
          <a:p>
            <a:r>
              <a:rPr lang="en-GB" sz="1600" dirty="0"/>
              <a:t>BNSSG pledge briefing</a:t>
            </a:r>
          </a:p>
          <a:p>
            <a:endParaRPr lang="en-GB" sz="1800" dirty="0"/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6DFC54B0-A2B3-0865-D29A-3C311D3E1A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98776" y="2135635"/>
          <a:ext cx="91440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showAsIcon="1" r:id="rId3" imgW="914400" imgH="792417" progId="AcroExch.Document.DC">
                  <p:embed/>
                </p:oleObj>
              </mc:Choice>
              <mc:Fallback>
                <p:oleObj name="Acrobat Document" showAsIcon="1" r:id="rId3" imgW="914400" imgH="792417" progId="AcroExch.Document.DC">
                  <p:embed/>
                  <p:pic>
                    <p:nvPicPr>
                      <p:cNvPr id="4" name="Content Placeholder 4">
                        <a:extLst>
                          <a:ext uri="{FF2B5EF4-FFF2-40B4-BE49-F238E27FC236}">
                            <a16:creationId xmlns:a16="http://schemas.microsoft.com/office/drawing/2014/main" id="{6DFC54B0-A2B3-0865-D29A-3C311D3E1A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8776" y="2135635"/>
                        <a:ext cx="914400" cy="7921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7A3B3C8-C149-FFF5-911D-3D5BCFD39E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38519" y="3364135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5" imgW="914400" imgH="792417" progId="Word.Document.12">
                  <p:embed/>
                </p:oleObj>
              </mc:Choice>
              <mc:Fallback>
                <p:oleObj name="Document" showAsIcon="1" r:id="rId5" imgW="914400" imgH="792417" progId="Word.Documen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7A3B3C8-C149-FFF5-911D-3D5BCFD39E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38519" y="3364135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5FD3A10-F6EF-EB79-9E66-3EEA91A224DF}"/>
              </a:ext>
            </a:extLst>
          </p:cNvPr>
          <p:cNvSpPr txBox="1"/>
          <p:nvPr/>
        </p:nvSpPr>
        <p:spPr>
          <a:xfrm>
            <a:off x="637881" y="4068695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7"/>
              </a:rPr>
              <a:t>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7"/>
              </a:rPr>
              <a:t>BNSSG Trauma-Informed Practice Framework.pdf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bg object 16">
            <a:extLst>
              <a:ext uri="{FF2B5EF4-FFF2-40B4-BE49-F238E27FC236}">
                <a16:creationId xmlns:a16="http://schemas.microsoft.com/office/drawing/2014/main" id="{C2C4DC63-6032-CF52-495F-1CDDABD6D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426"/>
            <a:ext cx="12192000" cy="1325563"/>
          </a:xfrm>
          <a:custGeom>
            <a:avLst/>
            <a:gdLst/>
            <a:ahLst/>
            <a:cxnLst/>
            <a:rect l="l" t="t" r="r" b="b"/>
            <a:pathLst>
              <a:path w="12193270" h="1044575">
                <a:moveTo>
                  <a:pt x="12193206" y="0"/>
                </a:moveTo>
                <a:lnTo>
                  <a:pt x="0" y="0"/>
                </a:lnTo>
                <a:lnTo>
                  <a:pt x="0" y="1044041"/>
                </a:lnTo>
                <a:lnTo>
                  <a:pt x="12193206" y="1044041"/>
                </a:lnTo>
                <a:lnTo>
                  <a:pt x="12193206" y="0"/>
                </a:lnTo>
                <a:close/>
              </a:path>
            </a:pathLst>
          </a:custGeom>
          <a:solidFill>
            <a:srgbClr val="00AEB9"/>
          </a:solidFill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F69EA-71BF-1ADB-4DCC-9F7653799B5C}"/>
              </a:ext>
            </a:extLst>
          </p:cNvPr>
          <p:cNvSpPr txBox="1"/>
          <p:nvPr/>
        </p:nvSpPr>
        <p:spPr>
          <a:xfrm>
            <a:off x="593889" y="5094489"/>
            <a:ext cx="9392239" cy="1315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follow links for more info and </a:t>
            </a:r>
            <a:r>
              <a:rPr lang="en-GB" sz="1600" dirty="0">
                <a:solidFill>
                  <a:prstClr val="black"/>
                </a:solidFill>
                <a:latin typeface="Aptos Display" panose="02110004020202020204"/>
                <a:ea typeface="+mj-ea"/>
                <a:cs typeface="+mj-cs"/>
              </a:rPr>
              <a:t>videos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on NS Better Health website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8"/>
              </a:rPr>
              <a:t>You searched for trauma informed | Better Health North Somerset (betterhealthns.co.uk)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hlinkClick r:id="rId9"/>
              </a:rPr>
              <a:t>Trauma Informed Practice | Better Health North Somerset (betterhealthns.co.uk)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endParaRPr lang="en-GB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0CF13FAE-2F71-FA1F-1FF5-231CE962DD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983945"/>
              </p:ext>
            </p:extLst>
          </p:nvPr>
        </p:nvGraphicFramePr>
        <p:xfrm>
          <a:off x="6275109" y="2133030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10" imgW="914400" imgH="792417" progId="Word.Document.12">
                  <p:embed/>
                </p:oleObj>
              </mc:Choice>
              <mc:Fallback>
                <p:oleObj name="Document" showAsIcon="1" r:id="rId10" imgW="914400" imgH="792417" progId="Word.Document.12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0638827-D376-BE75-8B69-21CFB0ED97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275109" y="2133030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6087DDA3-6DF7-8DCE-B926-67509A93184F}"/>
              </a:ext>
            </a:extLst>
          </p:cNvPr>
          <p:cNvSpPr txBox="1"/>
          <p:nvPr/>
        </p:nvSpPr>
        <p:spPr>
          <a:xfrm>
            <a:off x="5851689" y="1667217"/>
            <a:ext cx="1816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FAQ Ambassadors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ED31E91-416B-D8CF-5EAC-AF4A074C646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99754" y="3319290"/>
            <a:ext cx="2062900" cy="1294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74839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70A0832-08E1-03DF-25A0-2E5E610B2F77}"/>
              </a:ext>
            </a:extLst>
          </p:cNvPr>
          <p:cNvSpPr txBox="1"/>
          <p:nvPr/>
        </p:nvSpPr>
        <p:spPr>
          <a:xfrm>
            <a:off x="5791200" y="381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Open,</a:t>
            </a:r>
            <a:r>
              <a:rPr kumimoji="0" lang="en-GB" sz="18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Fairer,</a:t>
            </a:r>
            <a:r>
              <a:rPr kumimoji="0" lang="en-GB" sz="18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Greener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bg object 16">
            <a:extLst>
              <a:ext uri="{FF2B5EF4-FFF2-40B4-BE49-F238E27FC236}">
                <a16:creationId xmlns:a16="http://schemas.microsoft.com/office/drawing/2014/main" id="{61708F1E-B871-7EC1-8014-5E085F00934E}"/>
              </a:ext>
            </a:extLst>
          </p:cNvPr>
          <p:cNvSpPr/>
          <p:nvPr/>
        </p:nvSpPr>
        <p:spPr>
          <a:xfrm>
            <a:off x="0" y="0"/>
            <a:ext cx="12193270" cy="1044575"/>
          </a:xfrm>
          <a:custGeom>
            <a:avLst/>
            <a:gdLst/>
            <a:ahLst/>
            <a:cxnLst/>
            <a:rect l="l" t="t" r="r" b="b"/>
            <a:pathLst>
              <a:path w="12193270" h="1044575">
                <a:moveTo>
                  <a:pt x="12193206" y="0"/>
                </a:moveTo>
                <a:lnTo>
                  <a:pt x="0" y="0"/>
                </a:lnTo>
                <a:lnTo>
                  <a:pt x="0" y="1044041"/>
                </a:lnTo>
                <a:lnTo>
                  <a:pt x="12193206" y="1044041"/>
                </a:lnTo>
                <a:lnTo>
                  <a:pt x="12193206" y="0"/>
                </a:lnTo>
                <a:close/>
              </a:path>
            </a:pathLst>
          </a:custGeom>
          <a:solidFill>
            <a:srgbClr val="00AEB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bg object 17">
            <a:extLst>
              <a:ext uri="{FF2B5EF4-FFF2-40B4-BE49-F238E27FC236}">
                <a16:creationId xmlns:a16="http://schemas.microsoft.com/office/drawing/2014/main" id="{820FD3C6-6456-5A46-4A0B-794891095C0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009" y="200925"/>
            <a:ext cx="1755139" cy="6991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6F6415-5524-6C0A-C018-C145F28A9A9C}"/>
              </a:ext>
            </a:extLst>
          </p:cNvPr>
          <p:cNvSpPr txBox="1"/>
          <p:nvPr/>
        </p:nvSpPr>
        <p:spPr>
          <a:xfrm>
            <a:off x="1535414" y="1855080"/>
            <a:ext cx="96490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528585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70A0832-08E1-03DF-25A0-2E5E610B2F77}"/>
              </a:ext>
            </a:extLst>
          </p:cNvPr>
          <p:cNvSpPr txBox="1"/>
          <p:nvPr/>
        </p:nvSpPr>
        <p:spPr>
          <a:xfrm>
            <a:off x="5791200" y="381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Open,</a:t>
            </a:r>
            <a:r>
              <a:rPr kumimoji="0" lang="en-GB" sz="18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Fairer,</a:t>
            </a:r>
            <a:r>
              <a:rPr kumimoji="0" lang="en-GB" sz="18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Greener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bg object 16">
            <a:extLst>
              <a:ext uri="{FF2B5EF4-FFF2-40B4-BE49-F238E27FC236}">
                <a16:creationId xmlns:a16="http://schemas.microsoft.com/office/drawing/2014/main" id="{61708F1E-B871-7EC1-8014-5E085F00934E}"/>
              </a:ext>
            </a:extLst>
          </p:cNvPr>
          <p:cNvSpPr/>
          <p:nvPr/>
        </p:nvSpPr>
        <p:spPr>
          <a:xfrm>
            <a:off x="0" y="0"/>
            <a:ext cx="12193270" cy="1044575"/>
          </a:xfrm>
          <a:custGeom>
            <a:avLst/>
            <a:gdLst/>
            <a:ahLst/>
            <a:cxnLst/>
            <a:rect l="l" t="t" r="r" b="b"/>
            <a:pathLst>
              <a:path w="12193270" h="1044575">
                <a:moveTo>
                  <a:pt x="12193206" y="0"/>
                </a:moveTo>
                <a:lnTo>
                  <a:pt x="0" y="0"/>
                </a:lnTo>
                <a:lnTo>
                  <a:pt x="0" y="1044041"/>
                </a:lnTo>
                <a:lnTo>
                  <a:pt x="12193206" y="1044041"/>
                </a:lnTo>
                <a:lnTo>
                  <a:pt x="12193206" y="0"/>
                </a:lnTo>
                <a:close/>
              </a:path>
            </a:pathLst>
          </a:custGeom>
          <a:solidFill>
            <a:srgbClr val="00AEB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bg object 17">
            <a:extLst>
              <a:ext uri="{FF2B5EF4-FFF2-40B4-BE49-F238E27FC236}">
                <a16:creationId xmlns:a16="http://schemas.microsoft.com/office/drawing/2014/main" id="{820FD3C6-6456-5A46-4A0B-794891095C0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009" y="200925"/>
            <a:ext cx="1755139" cy="69914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B0C61D6-A153-4BDF-8976-1D0A19D0789C}"/>
              </a:ext>
            </a:extLst>
          </p:cNvPr>
          <p:cNvSpPr/>
          <p:nvPr/>
        </p:nvSpPr>
        <p:spPr>
          <a:xfrm>
            <a:off x="2463538" y="4758757"/>
            <a:ext cx="6806152" cy="129225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 Light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9E30F9F-41BB-D417-135D-46FC196FC2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3773" y="4881011"/>
            <a:ext cx="3971925" cy="10477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025787-B6BC-46B0-749A-E15BCF7009FE}"/>
              </a:ext>
            </a:extLst>
          </p:cNvPr>
          <p:cNvSpPr txBox="1"/>
          <p:nvPr/>
        </p:nvSpPr>
        <p:spPr>
          <a:xfrm>
            <a:off x="2193160" y="1444152"/>
            <a:ext cx="8223459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Bristol, North Somerset South Gloucestershire (BNSSG) Pledge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prstClr val="black"/>
              </a:solidFill>
              <a:latin typeface="Aptos" panose="020B00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 9th May 2024  the Executive and Corporate Leadership Team signed a pledge to implement a trauma informed approach across North Somerset as part of a wider BNSSG strategy to create a trauma informed system.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Our 2 p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riorities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 for 24/25 </a:t>
            </a:r>
            <a:r>
              <a:rPr lang="en-GB" dirty="0">
                <a:solidFill>
                  <a:prstClr val="black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-Training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-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Arial" panose="020B0604020202020204" pitchFamily="34" charset="0"/>
              </a:rPr>
              <a:t>Coproduction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550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70A0832-08E1-03DF-25A0-2E5E610B2F77}"/>
              </a:ext>
            </a:extLst>
          </p:cNvPr>
          <p:cNvSpPr txBox="1"/>
          <p:nvPr/>
        </p:nvSpPr>
        <p:spPr>
          <a:xfrm>
            <a:off x="5791200" y="381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Open,</a:t>
            </a:r>
            <a:r>
              <a:rPr kumimoji="0" lang="en-GB" sz="18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Fairer,</a:t>
            </a:r>
            <a:r>
              <a:rPr kumimoji="0" lang="en-GB" sz="18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Greener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bg object 16">
            <a:extLst>
              <a:ext uri="{FF2B5EF4-FFF2-40B4-BE49-F238E27FC236}">
                <a16:creationId xmlns:a16="http://schemas.microsoft.com/office/drawing/2014/main" id="{61708F1E-B871-7EC1-8014-5E085F00934E}"/>
              </a:ext>
            </a:extLst>
          </p:cNvPr>
          <p:cNvSpPr/>
          <p:nvPr/>
        </p:nvSpPr>
        <p:spPr>
          <a:xfrm>
            <a:off x="0" y="0"/>
            <a:ext cx="12193270" cy="1044575"/>
          </a:xfrm>
          <a:custGeom>
            <a:avLst/>
            <a:gdLst/>
            <a:ahLst/>
            <a:cxnLst/>
            <a:rect l="l" t="t" r="r" b="b"/>
            <a:pathLst>
              <a:path w="12193270" h="1044575">
                <a:moveTo>
                  <a:pt x="12193206" y="0"/>
                </a:moveTo>
                <a:lnTo>
                  <a:pt x="0" y="0"/>
                </a:lnTo>
                <a:lnTo>
                  <a:pt x="0" y="1044041"/>
                </a:lnTo>
                <a:lnTo>
                  <a:pt x="12193206" y="1044041"/>
                </a:lnTo>
                <a:lnTo>
                  <a:pt x="12193206" y="0"/>
                </a:lnTo>
                <a:close/>
              </a:path>
            </a:pathLst>
          </a:custGeom>
          <a:solidFill>
            <a:srgbClr val="00AEB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bg object 17">
            <a:extLst>
              <a:ext uri="{FF2B5EF4-FFF2-40B4-BE49-F238E27FC236}">
                <a16:creationId xmlns:a16="http://schemas.microsoft.com/office/drawing/2014/main" id="{820FD3C6-6456-5A46-4A0B-794891095C0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009" y="200925"/>
            <a:ext cx="1755139" cy="6991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6F6415-5524-6C0A-C018-C145F28A9A9C}"/>
              </a:ext>
            </a:extLst>
          </p:cNvPr>
          <p:cNvSpPr txBox="1"/>
          <p:nvPr/>
        </p:nvSpPr>
        <p:spPr>
          <a:xfrm>
            <a:off x="1497706" y="1482043"/>
            <a:ext cx="9649072" cy="42039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BC0031"/>
              </a:buClr>
              <a:buSzTx/>
              <a:buFontTx/>
              <a:buChar char="-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whole system approach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meaningful to communities, service users and staff.  Not about a single intervention but a fundamental shift in the way services are developed, delivered and experienced. 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BC0031"/>
              </a:buClr>
              <a:buSzTx/>
              <a:buFontTx/>
              <a:buChar char="-"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process of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organisational change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aiming to create a culture, environments and relationships that promote recovery and prevent re-traumatisation.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BC0031"/>
              </a:buClr>
              <a:buSzTx/>
              <a:buFontTx/>
              <a:buChar char="-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 on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prevention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(understanding and minimising risk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of experiencing trauma and adversity) and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early intervention 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(recognising early where an individual, family or a community is experiencing trauma in order to respond and support when needed, not once more serious issues occur).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BC0031"/>
              </a:buClr>
              <a:buSzTx/>
              <a:buFontTx/>
              <a:buChar char="-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System change takes time. Our aspiration should be that our approach is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consistent and long lasting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not a tick box exercise.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rgbClr val="BC0031"/>
              </a:buClr>
              <a:buSzTx/>
              <a:buFontTx/>
              <a:buChar char="-"/>
              <a:tabLst/>
              <a:defRPr/>
            </a:pP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294267-D7F9-6AFC-C082-47950EB63B6A}"/>
              </a:ext>
            </a:extLst>
          </p:cNvPr>
          <p:cNvSpPr txBox="1"/>
          <p:nvPr/>
        </p:nvSpPr>
        <p:spPr>
          <a:xfrm>
            <a:off x="2999295" y="200925"/>
            <a:ext cx="8430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Systems Approach</a:t>
            </a:r>
          </a:p>
        </p:txBody>
      </p:sp>
    </p:spTree>
    <p:extLst>
      <p:ext uri="{BB962C8B-B14F-4D97-AF65-F5344CB8AC3E}">
        <p14:creationId xmlns:p14="http://schemas.microsoft.com/office/powerpoint/2010/main" val="108020285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70A0832-08E1-03DF-25A0-2E5E610B2F77}"/>
              </a:ext>
            </a:extLst>
          </p:cNvPr>
          <p:cNvSpPr txBox="1"/>
          <p:nvPr/>
        </p:nvSpPr>
        <p:spPr>
          <a:xfrm>
            <a:off x="5791200" y="381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Open,</a:t>
            </a:r>
            <a:r>
              <a:rPr kumimoji="0" lang="en-GB" sz="18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Fairer,</a:t>
            </a:r>
            <a:r>
              <a:rPr kumimoji="0" lang="en-GB" sz="18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Greener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bg object 16">
            <a:extLst>
              <a:ext uri="{FF2B5EF4-FFF2-40B4-BE49-F238E27FC236}">
                <a16:creationId xmlns:a16="http://schemas.microsoft.com/office/drawing/2014/main" id="{61708F1E-B871-7EC1-8014-5E085F00934E}"/>
              </a:ext>
            </a:extLst>
          </p:cNvPr>
          <p:cNvSpPr/>
          <p:nvPr/>
        </p:nvSpPr>
        <p:spPr>
          <a:xfrm>
            <a:off x="0" y="0"/>
            <a:ext cx="12193270" cy="1044575"/>
          </a:xfrm>
          <a:custGeom>
            <a:avLst/>
            <a:gdLst/>
            <a:ahLst/>
            <a:cxnLst/>
            <a:rect l="l" t="t" r="r" b="b"/>
            <a:pathLst>
              <a:path w="12193270" h="1044575">
                <a:moveTo>
                  <a:pt x="12193206" y="0"/>
                </a:moveTo>
                <a:lnTo>
                  <a:pt x="0" y="0"/>
                </a:lnTo>
                <a:lnTo>
                  <a:pt x="0" y="1044041"/>
                </a:lnTo>
                <a:lnTo>
                  <a:pt x="12193206" y="1044041"/>
                </a:lnTo>
                <a:lnTo>
                  <a:pt x="12193206" y="0"/>
                </a:lnTo>
                <a:close/>
              </a:path>
            </a:pathLst>
          </a:custGeom>
          <a:solidFill>
            <a:srgbClr val="00AEB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bg object 17">
            <a:extLst>
              <a:ext uri="{FF2B5EF4-FFF2-40B4-BE49-F238E27FC236}">
                <a16:creationId xmlns:a16="http://schemas.microsoft.com/office/drawing/2014/main" id="{820FD3C6-6456-5A46-4A0B-794891095C0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009" y="200925"/>
            <a:ext cx="1755139" cy="6991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6F6415-5524-6C0A-C018-C145F28A9A9C}"/>
              </a:ext>
            </a:extLst>
          </p:cNvPr>
          <p:cNvSpPr txBox="1"/>
          <p:nvPr/>
        </p:nvSpPr>
        <p:spPr>
          <a:xfrm>
            <a:off x="1460000" y="1515715"/>
            <a:ext cx="9649072" cy="3760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Corporate Strategy 2022-2024</a:t>
            </a:r>
            <a:endParaRPr lang="en-GB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Priority commitments: To protect the most vulnerable people in our communities</a:t>
            </a:r>
            <a:b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focus on tackling inequalities, improving outcomes (p16)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u="sng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u="sng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Annual Directorate Statements 2024/2025</a:t>
            </a:r>
            <a:endParaRPr lang="en-GB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Ambition 1. Our children and young people are cared for, safe, supported and given equality of opportunity to thrive.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Mental Health Strategy 2025 (in development)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Health and Wellbeing Strategy 2025 (in development)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F480DD9-12D7-755E-74D0-832BA43F19A6}"/>
              </a:ext>
            </a:extLst>
          </p:cNvPr>
          <p:cNvSpPr txBox="1"/>
          <p:nvPr/>
        </p:nvSpPr>
        <p:spPr>
          <a:xfrm>
            <a:off x="2999295" y="200925"/>
            <a:ext cx="8430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white"/>
                </a:solidFill>
                <a:latin typeface="Aptos" panose="02110004020202020204"/>
              </a:rPr>
              <a:t>Relevant strategies</a:t>
            </a:r>
          </a:p>
        </p:txBody>
      </p:sp>
    </p:spTree>
    <p:extLst>
      <p:ext uri="{BB962C8B-B14F-4D97-AF65-F5344CB8AC3E}">
        <p14:creationId xmlns:p14="http://schemas.microsoft.com/office/powerpoint/2010/main" val="258449539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70A0832-08E1-03DF-25A0-2E5E610B2F77}"/>
              </a:ext>
            </a:extLst>
          </p:cNvPr>
          <p:cNvSpPr txBox="1"/>
          <p:nvPr/>
        </p:nvSpPr>
        <p:spPr>
          <a:xfrm>
            <a:off x="5791200" y="381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Open,</a:t>
            </a:r>
            <a:r>
              <a:rPr kumimoji="0" lang="en-GB" sz="18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Fairer,</a:t>
            </a:r>
            <a:r>
              <a:rPr kumimoji="0" lang="en-GB" sz="18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Greener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bg object 16">
            <a:extLst>
              <a:ext uri="{FF2B5EF4-FFF2-40B4-BE49-F238E27FC236}">
                <a16:creationId xmlns:a16="http://schemas.microsoft.com/office/drawing/2014/main" id="{61708F1E-B871-7EC1-8014-5E085F00934E}"/>
              </a:ext>
            </a:extLst>
          </p:cNvPr>
          <p:cNvSpPr/>
          <p:nvPr/>
        </p:nvSpPr>
        <p:spPr>
          <a:xfrm>
            <a:off x="0" y="0"/>
            <a:ext cx="12193270" cy="1044575"/>
          </a:xfrm>
          <a:custGeom>
            <a:avLst/>
            <a:gdLst/>
            <a:ahLst/>
            <a:cxnLst/>
            <a:rect l="l" t="t" r="r" b="b"/>
            <a:pathLst>
              <a:path w="12193270" h="1044575">
                <a:moveTo>
                  <a:pt x="12193206" y="0"/>
                </a:moveTo>
                <a:lnTo>
                  <a:pt x="0" y="0"/>
                </a:lnTo>
                <a:lnTo>
                  <a:pt x="0" y="1044041"/>
                </a:lnTo>
                <a:lnTo>
                  <a:pt x="12193206" y="1044041"/>
                </a:lnTo>
                <a:lnTo>
                  <a:pt x="12193206" y="0"/>
                </a:lnTo>
                <a:close/>
              </a:path>
            </a:pathLst>
          </a:custGeom>
          <a:solidFill>
            <a:srgbClr val="00AEB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bg object 17">
            <a:extLst>
              <a:ext uri="{FF2B5EF4-FFF2-40B4-BE49-F238E27FC236}">
                <a16:creationId xmlns:a16="http://schemas.microsoft.com/office/drawing/2014/main" id="{820FD3C6-6456-5A46-4A0B-794891095C0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009" y="200925"/>
            <a:ext cx="1755139" cy="6991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6F6415-5524-6C0A-C018-C145F28A9A9C}"/>
              </a:ext>
            </a:extLst>
          </p:cNvPr>
          <p:cNvSpPr txBox="1"/>
          <p:nvPr/>
        </p:nvSpPr>
        <p:spPr>
          <a:xfrm>
            <a:off x="1544841" y="1425575"/>
            <a:ext cx="9649072" cy="5345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Children's Social Services Practice framework 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overarching approach to practice is strengths and relationship based and is trauma informed with the complimentary approach of Signs of Safety. (p3)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Adults Social Services Practice framework</a:t>
            </a: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approaches – Trauma Informed Practice/Coproduction/Strengths Based Practice/Anti-racist and Anti-discriminatory Practice/Relationship-Based Practice/Person-centred practice/Positive Risk Taking/Evidence Informed Practice/Compassionate Leadership/Critically Reflective Practice/Human Rights Based Approach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Early Years Strategy 2023-2026</a:t>
            </a:r>
            <a:r>
              <a:rPr kumimoji="0" lang="en-GB" sz="18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r>
              <a:rPr kumimoji="0" lang="en-GB" sz="1800" b="0" i="1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‘Our Vision Create a deep sense of belonging for every child that is built upon feeling understood, nurtured, accepted, and respected. Across the early years sector, a robust knowledge of child development, trauma-informed practice and nurture theory will underpin this strategy.’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Youth Justice Partnership Plan 2021-2024</a:t>
            </a: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"/>
              <a:tabLst/>
              <a:defRPr/>
            </a:pPr>
            <a:endParaRPr kumimoji="0" lang="en-GB" sz="18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GB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A83264-1034-9ED1-7F1A-FF53358F7C2D}"/>
              </a:ext>
            </a:extLst>
          </p:cNvPr>
          <p:cNvSpPr txBox="1"/>
          <p:nvPr/>
        </p:nvSpPr>
        <p:spPr>
          <a:xfrm>
            <a:off x="2999295" y="200925"/>
            <a:ext cx="8430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white"/>
                </a:solidFill>
                <a:latin typeface="Aptos" panose="02110004020202020204"/>
              </a:rPr>
              <a:t>Relevant strategies</a:t>
            </a:r>
          </a:p>
        </p:txBody>
      </p:sp>
    </p:spTree>
    <p:extLst>
      <p:ext uri="{BB962C8B-B14F-4D97-AF65-F5344CB8AC3E}">
        <p14:creationId xmlns:p14="http://schemas.microsoft.com/office/powerpoint/2010/main" val="112680500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5359" y="1650934"/>
            <a:ext cx="4198933" cy="703398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D3C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Priorities 24/25 </a:t>
            </a:r>
            <a:b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3D3C3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0A0832-08E1-03DF-25A0-2E5E610B2F77}"/>
              </a:ext>
            </a:extLst>
          </p:cNvPr>
          <p:cNvSpPr txBox="1"/>
          <p:nvPr/>
        </p:nvSpPr>
        <p:spPr>
          <a:xfrm>
            <a:off x="5791200" y="381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Open,</a:t>
            </a:r>
            <a:r>
              <a:rPr kumimoji="0" lang="en-GB" sz="18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Fairer,</a:t>
            </a:r>
            <a:r>
              <a:rPr kumimoji="0" lang="en-GB" sz="18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Greener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bg object 16">
            <a:extLst>
              <a:ext uri="{FF2B5EF4-FFF2-40B4-BE49-F238E27FC236}">
                <a16:creationId xmlns:a16="http://schemas.microsoft.com/office/drawing/2014/main" id="{61708F1E-B871-7EC1-8014-5E085F00934E}"/>
              </a:ext>
            </a:extLst>
          </p:cNvPr>
          <p:cNvSpPr/>
          <p:nvPr/>
        </p:nvSpPr>
        <p:spPr>
          <a:xfrm>
            <a:off x="0" y="0"/>
            <a:ext cx="12193270" cy="1044575"/>
          </a:xfrm>
          <a:custGeom>
            <a:avLst/>
            <a:gdLst/>
            <a:ahLst/>
            <a:cxnLst/>
            <a:rect l="l" t="t" r="r" b="b"/>
            <a:pathLst>
              <a:path w="12193270" h="1044575">
                <a:moveTo>
                  <a:pt x="12193206" y="0"/>
                </a:moveTo>
                <a:lnTo>
                  <a:pt x="0" y="0"/>
                </a:lnTo>
                <a:lnTo>
                  <a:pt x="0" y="1044041"/>
                </a:lnTo>
                <a:lnTo>
                  <a:pt x="12193206" y="1044041"/>
                </a:lnTo>
                <a:lnTo>
                  <a:pt x="12193206" y="0"/>
                </a:lnTo>
                <a:close/>
              </a:path>
            </a:pathLst>
          </a:custGeom>
          <a:solidFill>
            <a:srgbClr val="00AEB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bg object 17">
            <a:extLst>
              <a:ext uri="{FF2B5EF4-FFF2-40B4-BE49-F238E27FC236}">
                <a16:creationId xmlns:a16="http://schemas.microsoft.com/office/drawing/2014/main" id="{820FD3C6-6456-5A46-4A0B-794891095C0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009" y="200925"/>
            <a:ext cx="1755139" cy="6991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AFA351-FAA5-9518-AFCB-B545C6541EFC}"/>
              </a:ext>
            </a:extLst>
          </p:cNvPr>
          <p:cNvSpPr txBox="1"/>
          <p:nvPr/>
        </p:nvSpPr>
        <p:spPr>
          <a:xfrm>
            <a:off x="335359" y="2478823"/>
            <a:ext cx="11352632" cy="3578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Co-production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 startAt="2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Work plan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 startAt="2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Training programme 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 startAt="2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Ambassador network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 startAt="2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Mapping 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 startAt="2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Evaluation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 startAt="2"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Pledge - cultivating strategic commitment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 startAt="2"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91EA18-B053-B44C-CC78-CB5BB6D23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4427" y="1574500"/>
            <a:ext cx="6400800" cy="47347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3D5934-0B2A-96EA-2E43-29B46BE303A5}"/>
              </a:ext>
            </a:extLst>
          </p:cNvPr>
          <p:cNvSpPr txBox="1"/>
          <p:nvPr/>
        </p:nvSpPr>
        <p:spPr>
          <a:xfrm>
            <a:off x="2999295" y="200925"/>
            <a:ext cx="8430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white"/>
                </a:solidFill>
                <a:latin typeface="Aptos" panose="02110004020202020204"/>
              </a:rPr>
              <a:t>Definition and Priorities</a:t>
            </a:r>
          </a:p>
        </p:txBody>
      </p:sp>
    </p:spTree>
    <p:extLst>
      <p:ext uri="{BB962C8B-B14F-4D97-AF65-F5344CB8AC3E}">
        <p14:creationId xmlns:p14="http://schemas.microsoft.com/office/powerpoint/2010/main" val="1740085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70A0832-08E1-03DF-25A0-2E5E610B2F77}"/>
              </a:ext>
            </a:extLst>
          </p:cNvPr>
          <p:cNvSpPr txBox="1"/>
          <p:nvPr/>
        </p:nvSpPr>
        <p:spPr>
          <a:xfrm>
            <a:off x="5791200" y="381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Open,</a:t>
            </a:r>
            <a:r>
              <a:rPr kumimoji="0" lang="en-GB" sz="18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Fairer,</a:t>
            </a:r>
            <a:r>
              <a:rPr kumimoji="0" lang="en-GB" sz="18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Greener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bg object 16">
            <a:extLst>
              <a:ext uri="{FF2B5EF4-FFF2-40B4-BE49-F238E27FC236}">
                <a16:creationId xmlns:a16="http://schemas.microsoft.com/office/drawing/2014/main" id="{61708F1E-B871-7EC1-8014-5E085F00934E}"/>
              </a:ext>
            </a:extLst>
          </p:cNvPr>
          <p:cNvSpPr/>
          <p:nvPr/>
        </p:nvSpPr>
        <p:spPr>
          <a:xfrm>
            <a:off x="0" y="0"/>
            <a:ext cx="12193270" cy="1044575"/>
          </a:xfrm>
          <a:custGeom>
            <a:avLst/>
            <a:gdLst/>
            <a:ahLst/>
            <a:cxnLst/>
            <a:rect l="l" t="t" r="r" b="b"/>
            <a:pathLst>
              <a:path w="12193270" h="1044575">
                <a:moveTo>
                  <a:pt x="12193206" y="0"/>
                </a:moveTo>
                <a:lnTo>
                  <a:pt x="0" y="0"/>
                </a:lnTo>
                <a:lnTo>
                  <a:pt x="0" y="1044041"/>
                </a:lnTo>
                <a:lnTo>
                  <a:pt x="12193206" y="1044041"/>
                </a:lnTo>
                <a:lnTo>
                  <a:pt x="12193206" y="0"/>
                </a:lnTo>
                <a:close/>
              </a:path>
            </a:pathLst>
          </a:custGeom>
          <a:solidFill>
            <a:srgbClr val="00AEB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bg object 17">
            <a:extLst>
              <a:ext uri="{FF2B5EF4-FFF2-40B4-BE49-F238E27FC236}">
                <a16:creationId xmlns:a16="http://schemas.microsoft.com/office/drawing/2014/main" id="{820FD3C6-6456-5A46-4A0B-794891095C0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009" y="200925"/>
            <a:ext cx="1755139" cy="699144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B156005-150C-9D31-D75B-3EF4CAF25AB6}"/>
              </a:ext>
            </a:extLst>
          </p:cNvPr>
          <p:cNvGraphicFramePr>
            <a:graphicFrameLocks noGrp="1"/>
          </p:cNvGraphicFramePr>
          <p:nvPr/>
        </p:nvGraphicFramePr>
        <p:xfrm>
          <a:off x="5951984" y="1499552"/>
          <a:ext cx="449604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6048">
                  <a:extLst>
                    <a:ext uri="{9D8B030D-6E8A-4147-A177-3AD203B41FA5}">
                      <a16:colId xmlns:a16="http://schemas.microsoft.com/office/drawing/2014/main" val="23426653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9068702"/>
                  </a:ext>
                </a:extLst>
              </a:tr>
            </a:tbl>
          </a:graphicData>
        </a:graphic>
      </p:graphicFrame>
      <p:pic>
        <p:nvPicPr>
          <p:cNvPr id="10" name="Picture 9" descr="A group of symbols of hands and hands&#10;&#10;Description automatically generated with medium confidence">
            <a:extLst>
              <a:ext uri="{FF2B5EF4-FFF2-40B4-BE49-F238E27FC236}">
                <a16:creationId xmlns:a16="http://schemas.microsoft.com/office/drawing/2014/main" id="{C926DBA4-A73A-2910-48F4-1386A025CC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9" y="1425575"/>
            <a:ext cx="5753599" cy="4808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A text on a white background&#10;&#10;Description automatically generated">
            <a:extLst>
              <a:ext uri="{FF2B5EF4-FFF2-40B4-BE49-F238E27FC236}">
                <a16:creationId xmlns:a16="http://schemas.microsoft.com/office/drawing/2014/main" id="{5DF49517-C2DA-5D24-05AE-DC93DBF2DC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890" y="1684972"/>
            <a:ext cx="3223473" cy="2767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9390CE-5F0E-6FB9-866F-A2FAFE75CEE5}"/>
              </a:ext>
            </a:extLst>
          </p:cNvPr>
          <p:cNvSpPr txBox="1"/>
          <p:nvPr/>
        </p:nvSpPr>
        <p:spPr>
          <a:xfrm>
            <a:off x="2999295" y="200925"/>
            <a:ext cx="8430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white"/>
                </a:solidFill>
                <a:latin typeface="Aptos" panose="02110004020202020204"/>
              </a:rPr>
              <a:t>The Principles</a:t>
            </a:r>
          </a:p>
        </p:txBody>
      </p:sp>
    </p:spTree>
    <p:extLst>
      <p:ext uri="{BB962C8B-B14F-4D97-AF65-F5344CB8AC3E}">
        <p14:creationId xmlns:p14="http://schemas.microsoft.com/office/powerpoint/2010/main" val="361756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70A0832-08E1-03DF-25A0-2E5E610B2F77}"/>
              </a:ext>
            </a:extLst>
          </p:cNvPr>
          <p:cNvSpPr txBox="1"/>
          <p:nvPr/>
        </p:nvSpPr>
        <p:spPr>
          <a:xfrm>
            <a:off x="5791200" y="381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Open,</a:t>
            </a:r>
            <a:r>
              <a:rPr kumimoji="0" lang="en-GB" sz="18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Fairer,</a:t>
            </a:r>
            <a:r>
              <a:rPr kumimoji="0" lang="en-GB" sz="18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Greener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bg object 16">
            <a:extLst>
              <a:ext uri="{FF2B5EF4-FFF2-40B4-BE49-F238E27FC236}">
                <a16:creationId xmlns:a16="http://schemas.microsoft.com/office/drawing/2014/main" id="{61708F1E-B871-7EC1-8014-5E085F00934E}"/>
              </a:ext>
            </a:extLst>
          </p:cNvPr>
          <p:cNvSpPr/>
          <p:nvPr/>
        </p:nvSpPr>
        <p:spPr>
          <a:xfrm>
            <a:off x="0" y="0"/>
            <a:ext cx="12193270" cy="1044575"/>
          </a:xfrm>
          <a:custGeom>
            <a:avLst/>
            <a:gdLst/>
            <a:ahLst/>
            <a:cxnLst/>
            <a:rect l="l" t="t" r="r" b="b"/>
            <a:pathLst>
              <a:path w="12193270" h="1044575">
                <a:moveTo>
                  <a:pt x="12193206" y="0"/>
                </a:moveTo>
                <a:lnTo>
                  <a:pt x="0" y="0"/>
                </a:lnTo>
                <a:lnTo>
                  <a:pt x="0" y="1044041"/>
                </a:lnTo>
                <a:lnTo>
                  <a:pt x="12193206" y="1044041"/>
                </a:lnTo>
                <a:lnTo>
                  <a:pt x="12193206" y="0"/>
                </a:lnTo>
                <a:close/>
              </a:path>
            </a:pathLst>
          </a:custGeom>
          <a:solidFill>
            <a:srgbClr val="00AEB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bg object 17">
            <a:extLst>
              <a:ext uri="{FF2B5EF4-FFF2-40B4-BE49-F238E27FC236}">
                <a16:creationId xmlns:a16="http://schemas.microsoft.com/office/drawing/2014/main" id="{820FD3C6-6456-5A46-4A0B-794891095C0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009" y="200925"/>
            <a:ext cx="1755139" cy="699144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B156005-150C-9D31-D75B-3EF4CAF25AB6}"/>
              </a:ext>
            </a:extLst>
          </p:cNvPr>
          <p:cNvGraphicFramePr>
            <a:graphicFrameLocks noGrp="1"/>
          </p:cNvGraphicFramePr>
          <p:nvPr/>
        </p:nvGraphicFramePr>
        <p:xfrm>
          <a:off x="5951984" y="1499552"/>
          <a:ext cx="449604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6048">
                  <a:extLst>
                    <a:ext uri="{9D8B030D-6E8A-4147-A177-3AD203B41FA5}">
                      <a16:colId xmlns:a16="http://schemas.microsoft.com/office/drawing/2014/main" val="23426653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9068702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7E1E379F-75C2-12AC-5977-C79275F5D8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025" y="4099427"/>
            <a:ext cx="10848975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55A7332-659C-C9A4-7AF5-1476714DE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0952" y="900069"/>
            <a:ext cx="4980496" cy="3124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F71A71-2B09-7327-7359-234EE760B0FA}"/>
              </a:ext>
            </a:extLst>
          </p:cNvPr>
          <p:cNvSpPr txBox="1"/>
          <p:nvPr/>
        </p:nvSpPr>
        <p:spPr>
          <a:xfrm>
            <a:off x="2999295" y="200925"/>
            <a:ext cx="8430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prstClr val="white"/>
                </a:solidFill>
                <a:latin typeface="Aptos" panose="02110004020202020204"/>
              </a:rPr>
              <a:t>Practice Framework</a:t>
            </a:r>
          </a:p>
        </p:txBody>
      </p:sp>
    </p:spTree>
    <p:extLst>
      <p:ext uri="{BB962C8B-B14F-4D97-AF65-F5344CB8AC3E}">
        <p14:creationId xmlns:p14="http://schemas.microsoft.com/office/powerpoint/2010/main" val="140171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70A0832-08E1-03DF-25A0-2E5E610B2F77}"/>
              </a:ext>
            </a:extLst>
          </p:cNvPr>
          <p:cNvSpPr txBox="1"/>
          <p:nvPr/>
        </p:nvSpPr>
        <p:spPr>
          <a:xfrm>
            <a:off x="5791200" y="3810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Open,</a:t>
            </a:r>
            <a:r>
              <a:rPr kumimoji="0" lang="en-GB" sz="18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-2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Fairer,</a:t>
            </a:r>
            <a:r>
              <a:rPr kumimoji="0" lang="en-GB" sz="1800" b="1" i="0" u="none" strike="noStrike" kern="0" cap="none" spc="-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800" b="1" i="0" u="none" strike="noStrike" kern="0" cap="none" spc="-1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Greener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bg object 16">
            <a:extLst>
              <a:ext uri="{FF2B5EF4-FFF2-40B4-BE49-F238E27FC236}">
                <a16:creationId xmlns:a16="http://schemas.microsoft.com/office/drawing/2014/main" id="{61708F1E-B871-7EC1-8014-5E085F00934E}"/>
              </a:ext>
            </a:extLst>
          </p:cNvPr>
          <p:cNvSpPr/>
          <p:nvPr/>
        </p:nvSpPr>
        <p:spPr>
          <a:xfrm>
            <a:off x="0" y="0"/>
            <a:ext cx="12193270" cy="1044575"/>
          </a:xfrm>
          <a:custGeom>
            <a:avLst/>
            <a:gdLst/>
            <a:ahLst/>
            <a:cxnLst/>
            <a:rect l="l" t="t" r="r" b="b"/>
            <a:pathLst>
              <a:path w="12193270" h="1044575">
                <a:moveTo>
                  <a:pt x="12193206" y="0"/>
                </a:moveTo>
                <a:lnTo>
                  <a:pt x="0" y="0"/>
                </a:lnTo>
                <a:lnTo>
                  <a:pt x="0" y="1044041"/>
                </a:lnTo>
                <a:lnTo>
                  <a:pt x="12193206" y="1044041"/>
                </a:lnTo>
                <a:lnTo>
                  <a:pt x="12193206" y="0"/>
                </a:lnTo>
                <a:close/>
              </a:path>
            </a:pathLst>
          </a:custGeom>
          <a:solidFill>
            <a:srgbClr val="00AEB9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bg object 17">
            <a:extLst>
              <a:ext uri="{FF2B5EF4-FFF2-40B4-BE49-F238E27FC236}">
                <a16:creationId xmlns:a16="http://schemas.microsoft.com/office/drawing/2014/main" id="{820FD3C6-6456-5A46-4A0B-794891095C0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009" y="200925"/>
            <a:ext cx="1755139" cy="6991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6F6415-5524-6C0A-C018-C145F28A9A9C}"/>
              </a:ext>
            </a:extLst>
          </p:cNvPr>
          <p:cNvSpPr txBox="1"/>
          <p:nvPr/>
        </p:nvSpPr>
        <p:spPr>
          <a:xfrm>
            <a:off x="1535414" y="1855080"/>
            <a:ext cx="964907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F9A005-099E-60FF-7763-43A82342F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4911" y="1038314"/>
            <a:ext cx="9770466" cy="54219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0276695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 Council Branding Designs Powerpoint Simple Turq" id="{85161E51-2E6B-4C42-8245-0BFE4BFA60DB}" vid="{21E1217A-5CBE-334B-A2D5-5D740D12DEC9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S Council Branding Designs Powerpoint Simple Turq" id="{85161E51-2E6B-4C42-8245-0BFE4BFA60DB}" vid="{21E1217A-5CBE-334B-A2D5-5D740D12DEC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924</Words>
  <Application>Microsoft Office PowerPoint</Application>
  <PresentationFormat>Widescreen</PresentationFormat>
  <Paragraphs>115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Agenda-Medium</vt:lpstr>
      <vt:lpstr>Aptos</vt:lpstr>
      <vt:lpstr>Aptos Display</vt:lpstr>
      <vt:lpstr>Aptos Light</vt:lpstr>
      <vt:lpstr>Arial</vt:lpstr>
      <vt:lpstr>Calibri</vt:lpstr>
      <vt:lpstr>Wingdings</vt:lpstr>
      <vt:lpstr>Office Theme</vt:lpstr>
      <vt:lpstr>1_Office Theme</vt:lpstr>
      <vt:lpstr>2_Office Theme</vt:lpstr>
      <vt:lpstr>Acrobat Document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Claire Ritchie</dc:creator>
  <cp:lastModifiedBy>Alex Nicklen</cp:lastModifiedBy>
  <cp:revision>4</cp:revision>
  <dcterms:created xsi:type="dcterms:W3CDTF">2024-07-17T15:59:51Z</dcterms:created>
  <dcterms:modified xsi:type="dcterms:W3CDTF">2024-08-29T12:48:18Z</dcterms:modified>
</cp:coreProperties>
</file>